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33"/>
  </p:handoutMasterIdLst>
  <p:sldIdLst>
    <p:sldId id="330" r:id="rId3"/>
    <p:sldId id="322" r:id="rId4"/>
    <p:sldId id="381" r:id="rId5"/>
    <p:sldId id="386" r:id="rId6"/>
    <p:sldId id="296" r:id="rId7"/>
    <p:sldId id="377" r:id="rId8"/>
    <p:sldId id="311" r:id="rId10"/>
    <p:sldId id="354" r:id="rId11"/>
    <p:sldId id="355" r:id="rId12"/>
    <p:sldId id="350" r:id="rId13"/>
    <p:sldId id="356" r:id="rId14"/>
    <p:sldId id="360" r:id="rId15"/>
    <p:sldId id="351" r:id="rId16"/>
    <p:sldId id="362" r:id="rId17"/>
    <p:sldId id="352" r:id="rId18"/>
    <p:sldId id="361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5" r:id="rId31"/>
    <p:sldId id="329" r:id="rId32"/>
  </p:sldIdLst>
  <p:sldSz cx="9144000" cy="5143500" type="screen16x9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4" userDrawn="1">
          <p15:clr>
            <a:srgbClr val="A4A3A4"/>
          </p15:clr>
        </p15:guide>
        <p15:guide id="2" pos="2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3B6D"/>
    <a:srgbClr val="1D4E89"/>
    <a:srgbClr val="EEF2F5"/>
    <a:srgbClr val="F6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33" y="91"/>
      </p:cViewPr>
      <p:guideLst>
        <p:guide orient="horz" pos="1634"/>
        <p:guide pos="28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079391"/>
            <a:ext cx="3155795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2" name="矩形 1"/>
          <p:cNvSpPr/>
          <p:nvPr userDrawn="1"/>
        </p:nvSpPr>
        <p:spPr>
          <a:xfrm>
            <a:off x="3256156" y="1059366"/>
            <a:ext cx="3311912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817327" y="3047070"/>
            <a:ext cx="4326673" cy="19263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047071"/>
            <a:ext cx="4672361" cy="191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79581" y="1068240"/>
            <a:ext cx="2464419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257810"/>
            <a:ext cx="4572000" cy="18871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矩形 2"/>
          <p:cNvSpPr/>
          <p:nvPr userDrawn="1"/>
        </p:nvSpPr>
        <p:spPr>
          <a:xfrm>
            <a:off x="4572000" y="1257810"/>
            <a:ext cx="4572000" cy="18871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9144000" cy="117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2294" y="1350977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358189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04084" y="1350976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849979" y="1350975"/>
            <a:ext cx="2181726" cy="152549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B13F87CF-3569-4A6D-ABE9-80B564D3AFB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E431EDE2-ED55-47B1-BF0C-0EF98048EB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panose="020B0606030504020204" charset="0"/>
          <a:ea typeface="Open Sans" panose="020B0606030504020204" charset="0"/>
          <a:cs typeface="Open Sans" panose="020B060603050402020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 rot="10800000">
            <a:off x="0" y="0"/>
            <a:ext cx="9144000" cy="3435350"/>
          </a:xfrm>
          <a:custGeom>
            <a:avLst/>
            <a:gdLst>
              <a:gd name="connsiteX0" fmla="*/ 9144000 w 9144000"/>
              <a:gd name="connsiteY0" fmla="*/ 3992136 h 3992136"/>
              <a:gd name="connsiteX1" fmla="*/ 0 w 9144000"/>
              <a:gd name="connsiteY1" fmla="*/ 3992136 h 3992136"/>
              <a:gd name="connsiteX2" fmla="*/ 0 w 9144000"/>
              <a:gd name="connsiteY2" fmla="*/ 379141 h 3992136"/>
              <a:gd name="connsiteX3" fmla="*/ 4301185 w 9144000"/>
              <a:gd name="connsiteY3" fmla="*/ 379141 h 3992136"/>
              <a:gd name="connsiteX4" fmla="*/ 4572001 w 9144000"/>
              <a:gd name="connsiteY4" fmla="*/ 0 h 3992136"/>
              <a:gd name="connsiteX5" fmla="*/ 4842816 w 9144000"/>
              <a:gd name="connsiteY5" fmla="*/ 379141 h 3992136"/>
              <a:gd name="connsiteX6" fmla="*/ 9144000 w 9144000"/>
              <a:gd name="connsiteY6" fmla="*/ 379141 h 39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992136">
                <a:moveTo>
                  <a:pt x="9144000" y="3992136"/>
                </a:moveTo>
                <a:lnTo>
                  <a:pt x="0" y="3992136"/>
                </a:lnTo>
                <a:lnTo>
                  <a:pt x="0" y="379141"/>
                </a:lnTo>
                <a:lnTo>
                  <a:pt x="4301185" y="379141"/>
                </a:lnTo>
                <a:lnTo>
                  <a:pt x="4572001" y="0"/>
                </a:lnTo>
                <a:lnTo>
                  <a:pt x="4842816" y="379141"/>
                </a:lnTo>
                <a:lnTo>
                  <a:pt x="9144000" y="3791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966470" y="911225"/>
            <a:ext cx="5975350" cy="195770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40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          </a:t>
            </a:r>
            <a:r>
              <a:rPr kumimoji="0" lang="en-US" altLang="en-US" sz="40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Multi-Server Security Architecture </a:t>
            </a:r>
            <a:endParaRPr kumimoji="0" lang="en-US" altLang="en-US" sz="40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using DMZ</a:t>
            </a:r>
            <a:endParaRPr kumimoji="0" lang="en-US" altLang="en-US" sz="40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3580130"/>
            <a:ext cx="8769985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Subtitle: Secure Implementation of Web, Database, and Mail Servers with Monitoring and Intrusion Detection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Presented by: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Komal vede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Institute: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Sunbeam Institute of Information Technology, Pune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0795"/>
            <a:ext cx="9144000" cy="12401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HTTPS &amp; SSL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1229360"/>
            <a:ext cx="8989695" cy="391414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Added domain todo.sunbeam.local in /etc/hosts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Generated self-signed certificates: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/etc/ssl/todo/todo.key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/etc/ssl/todo/todo.crt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Flask to use SSL: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app.run(host='0.0.0.0', port=443, ssl_context=(cert, key))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Access via https://todo.sunbeam.local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49225" y="0"/>
            <a:ext cx="8816975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86995" y="108585"/>
            <a:ext cx="8886825" cy="49231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0795"/>
            <a:ext cx="9144000" cy="1132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Mail Server Installation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985" y="1122045"/>
            <a:ext cx="9144000" cy="347472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Created a Third VM of Debian12 = Mail Server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/>
              <a:buNone/>
            </a:pP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nstalled Postfix &amp; Dovecot on Mail Server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domain: sunbeam.local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Created users: user1 &amp; user2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Verified mail sending/receiving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386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/>
          <p:cNvSpPr/>
          <p:nvPr/>
        </p:nvSpPr>
        <p:spPr>
          <a:xfrm>
            <a:off x="0" y="0"/>
            <a:ext cx="9144000" cy="1360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Webmail Setup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240" y="1360805"/>
            <a:ext cx="9203690" cy="358584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Installed Roundcube webmail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Apache virtual host for mail.sunbeam.local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Access webmail via browser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Login with user1 &amp; user2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30" y="0"/>
            <a:ext cx="898017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1"/>
          <p:cNvSpPr/>
          <p:nvPr/>
        </p:nvSpPr>
        <p:spPr>
          <a:xfrm>
            <a:off x="0" y="0"/>
            <a:ext cx="9144000" cy="1518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Monitoring with Nagios XI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518920"/>
            <a:ext cx="9011285" cy="3623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Installed Nagios XI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Monitored services: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Web: HTTP, HTTPS, Apache2, CPU, Memory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Mail: SMTP, IMAP, POP3, CPU, Memory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alerts to sunbeam.local email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665"/>
            <a:ext cx="9099550" cy="49155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1"/>
          <p:cNvSpPr/>
          <p:nvPr/>
        </p:nvSpPr>
        <p:spPr>
          <a:xfrm>
            <a:off x="0" y="0"/>
            <a:ext cx="9144000" cy="1360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Snort IDS Setup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1360805"/>
            <a:ext cx="8821420" cy="3702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Installed Snort on Web Server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Created rules: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SYN Flood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Ping Flood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Ping of Death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Verified detection using hping3 &amp; ping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4" b="765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1595" y="326209"/>
            <a:ext cx="8717280" cy="461554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725" y="384810"/>
            <a:ext cx="8717915" cy="4758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Introduction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 panose="020B0306030504020204" charset="0"/>
                <a:ea typeface="Open Sans" panose="020B0606030504020204" charset="0"/>
                <a:cs typeface="Open Sans Light" panose="020B0306030504020204" charset="0"/>
              </a:rPr>
              <a:t>: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 panose="020B0306030504020204" charset="0"/>
              <a:ea typeface="Open Sans" panose="020B0606030504020204" charset="0"/>
              <a:cs typeface="Open Sans Light" panose="020B030603050402020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Today, every organization needs a safe and separate network system to protect its data.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A DMZ (Demilitarized Zone) helps add an extra layer of security between the internal network and the outside internet.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In this project, we have created a multi-server setup inside a DMZ that includes security tools, monitoring systems, and intrusion detection to keep the servers and data safe from attacks.</a:t>
            </a:r>
            <a:endParaRPr kumimoji="0" lang="en-US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91446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3--SYN Flood At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910"/>
            <a:ext cx="4572000" cy="2315845"/>
          </a:xfrm>
          <a:prstGeom prst="rect">
            <a:avLst/>
          </a:prstGeom>
        </p:spPr>
      </p:pic>
      <p:pic>
        <p:nvPicPr>
          <p:cNvPr id="3" name="Picture 2" descr="65-ping floo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90" y="373380"/>
            <a:ext cx="4181475" cy="4057015"/>
          </a:xfrm>
          <a:prstGeom prst="rect">
            <a:avLst/>
          </a:prstGeom>
        </p:spPr>
      </p:pic>
      <p:pic>
        <p:nvPicPr>
          <p:cNvPr id="4" name="Picture 3" descr="68-Ping of Deat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4571365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1"/>
          <p:cNvSpPr/>
          <p:nvPr/>
        </p:nvSpPr>
        <p:spPr>
          <a:xfrm>
            <a:off x="0" y="0"/>
            <a:ext cx="9144000" cy="1360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System Hardening &amp; Firewall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360805"/>
            <a:ext cx="8704580" cy="3446145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nstalled Fail2ban on all servers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iptables on DB server to allow only web server access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Installed &amp; configured pfSense firewall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Verified SSH, HTTP/HTTPS, DB access restrictions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0" y="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1-WebServe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1-WebSer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1995"/>
            <a:ext cx="8764270" cy="44215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5-DB ser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367665"/>
            <a:ext cx="8957310" cy="47758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DB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Serve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0" y="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3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Mail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Serve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r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8-MailSer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645160"/>
            <a:ext cx="9038590" cy="44983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0" y="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4-Nagios XI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 descr="11-Nagios X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81965"/>
            <a:ext cx="9145270" cy="46615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0" y="0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5- iptables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95935"/>
            <a:ext cx="91440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1"/>
          <p:cNvSpPr/>
          <p:nvPr/>
        </p:nvSpPr>
        <p:spPr>
          <a:xfrm>
            <a:off x="0" y="0"/>
            <a:ext cx="9144000" cy="13608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0" y="1360805"/>
            <a:ext cx="9063990" cy="371792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Successfully deployed 3-server lab environment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Implemented monitoring, alerts, and intrusion detection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Hardened servers with fail2ban, iptables, and pfSense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Lab demonstrates real-world network deployment and security practices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 rot="10800000">
            <a:off x="0" y="0"/>
            <a:ext cx="9144000" cy="3992136"/>
          </a:xfrm>
          <a:custGeom>
            <a:avLst/>
            <a:gdLst>
              <a:gd name="connsiteX0" fmla="*/ 9144000 w 9144000"/>
              <a:gd name="connsiteY0" fmla="*/ 3992136 h 3992136"/>
              <a:gd name="connsiteX1" fmla="*/ 0 w 9144000"/>
              <a:gd name="connsiteY1" fmla="*/ 3992136 h 3992136"/>
              <a:gd name="connsiteX2" fmla="*/ 0 w 9144000"/>
              <a:gd name="connsiteY2" fmla="*/ 379141 h 3992136"/>
              <a:gd name="connsiteX3" fmla="*/ 4301185 w 9144000"/>
              <a:gd name="connsiteY3" fmla="*/ 379141 h 3992136"/>
              <a:gd name="connsiteX4" fmla="*/ 4572001 w 9144000"/>
              <a:gd name="connsiteY4" fmla="*/ 0 h 3992136"/>
              <a:gd name="connsiteX5" fmla="*/ 4842816 w 9144000"/>
              <a:gd name="connsiteY5" fmla="*/ 379141 h 3992136"/>
              <a:gd name="connsiteX6" fmla="*/ 9144000 w 9144000"/>
              <a:gd name="connsiteY6" fmla="*/ 379141 h 39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3992136">
                <a:moveTo>
                  <a:pt x="9144000" y="3992136"/>
                </a:moveTo>
                <a:lnTo>
                  <a:pt x="0" y="3992136"/>
                </a:lnTo>
                <a:lnTo>
                  <a:pt x="0" y="379141"/>
                </a:lnTo>
                <a:lnTo>
                  <a:pt x="4301185" y="379141"/>
                </a:lnTo>
                <a:lnTo>
                  <a:pt x="4572001" y="0"/>
                </a:lnTo>
                <a:lnTo>
                  <a:pt x="4842816" y="379141"/>
                </a:lnTo>
                <a:lnTo>
                  <a:pt x="9144000" y="37914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970212" y="2162234"/>
            <a:ext cx="320357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THANK YOU</a:t>
            </a:r>
            <a:endParaRPr kumimoji="0" lang="zh-CN" altLang="en-US" sz="4000" b="1" i="0" u="none" strike="noStrike" kern="1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465776" y="3213149"/>
            <a:ext cx="24446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893848" y="651943"/>
            <a:ext cx="1356304" cy="1356304"/>
            <a:chOff x="3893848" y="1276412"/>
            <a:chExt cx="1356304" cy="1356304"/>
          </a:xfrm>
        </p:grpSpPr>
        <p:sp>
          <p:nvSpPr>
            <p:cNvPr id="3" name="椭圆 2"/>
            <p:cNvSpPr/>
            <p:nvPr/>
          </p:nvSpPr>
          <p:spPr>
            <a:xfrm>
              <a:off x="3893848" y="1276412"/>
              <a:ext cx="1356304" cy="1356304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4008813" y="1508646"/>
              <a:ext cx="1126374" cy="827336"/>
            </a:xfrm>
            <a:custGeom>
              <a:avLst/>
              <a:gdLst>
                <a:gd name="T0" fmla="*/ 690 w 702"/>
                <a:gd name="T1" fmla="*/ 144 h 517"/>
                <a:gd name="T2" fmla="*/ 358 w 702"/>
                <a:gd name="T3" fmla="*/ 1 h 517"/>
                <a:gd name="T4" fmla="*/ 351 w 702"/>
                <a:gd name="T5" fmla="*/ 0 h 517"/>
                <a:gd name="T6" fmla="*/ 345 w 702"/>
                <a:gd name="T7" fmla="*/ 1 h 517"/>
                <a:gd name="T8" fmla="*/ 12 w 702"/>
                <a:gd name="T9" fmla="*/ 144 h 517"/>
                <a:gd name="T10" fmla="*/ 0 w 702"/>
                <a:gd name="T11" fmla="*/ 164 h 517"/>
                <a:gd name="T12" fmla="*/ 12 w 702"/>
                <a:gd name="T13" fmla="*/ 183 h 517"/>
                <a:gd name="T14" fmla="*/ 345 w 702"/>
                <a:gd name="T15" fmla="*/ 326 h 517"/>
                <a:gd name="T16" fmla="*/ 358 w 702"/>
                <a:gd name="T17" fmla="*/ 326 h 517"/>
                <a:gd name="T18" fmla="*/ 616 w 702"/>
                <a:gd name="T19" fmla="*/ 215 h 517"/>
                <a:gd name="T20" fmla="*/ 616 w 702"/>
                <a:gd name="T21" fmla="*/ 329 h 517"/>
                <a:gd name="T22" fmla="*/ 593 w 702"/>
                <a:gd name="T23" fmla="*/ 370 h 517"/>
                <a:gd name="T24" fmla="*/ 616 w 702"/>
                <a:gd name="T25" fmla="*/ 412 h 517"/>
                <a:gd name="T26" fmla="*/ 616 w 702"/>
                <a:gd name="T27" fmla="*/ 452 h 517"/>
                <a:gd name="T28" fmla="*/ 650 w 702"/>
                <a:gd name="T29" fmla="*/ 452 h 517"/>
                <a:gd name="T30" fmla="*/ 650 w 702"/>
                <a:gd name="T31" fmla="*/ 412 h 517"/>
                <a:gd name="T32" fmla="*/ 674 w 702"/>
                <a:gd name="T33" fmla="*/ 370 h 517"/>
                <a:gd name="T34" fmla="*/ 650 w 702"/>
                <a:gd name="T35" fmla="*/ 329 h 517"/>
                <a:gd name="T36" fmla="*/ 650 w 702"/>
                <a:gd name="T37" fmla="*/ 200 h 517"/>
                <a:gd name="T38" fmla="*/ 690 w 702"/>
                <a:gd name="T39" fmla="*/ 183 h 517"/>
                <a:gd name="T40" fmla="*/ 702 w 702"/>
                <a:gd name="T41" fmla="*/ 164 h 517"/>
                <a:gd name="T42" fmla="*/ 690 w 702"/>
                <a:gd name="T43" fmla="*/ 144 h 517"/>
                <a:gd name="T44" fmla="*/ 351 w 702"/>
                <a:gd name="T45" fmla="*/ 355 h 517"/>
                <a:gd name="T46" fmla="*/ 336 w 702"/>
                <a:gd name="T47" fmla="*/ 352 h 517"/>
                <a:gd name="T48" fmla="*/ 129 w 702"/>
                <a:gd name="T49" fmla="*/ 262 h 517"/>
                <a:gd name="T50" fmla="*/ 129 w 702"/>
                <a:gd name="T51" fmla="*/ 386 h 517"/>
                <a:gd name="T52" fmla="*/ 327 w 702"/>
                <a:gd name="T53" fmla="*/ 517 h 517"/>
                <a:gd name="T54" fmla="*/ 375 w 702"/>
                <a:gd name="T55" fmla="*/ 517 h 517"/>
                <a:gd name="T56" fmla="*/ 574 w 702"/>
                <a:gd name="T57" fmla="*/ 386 h 517"/>
                <a:gd name="T58" fmla="*/ 574 w 702"/>
                <a:gd name="T59" fmla="*/ 262 h 517"/>
                <a:gd name="T60" fmla="*/ 366 w 702"/>
                <a:gd name="T61" fmla="*/ 352 h 517"/>
                <a:gd name="T62" fmla="*/ 351 w 702"/>
                <a:gd name="T63" fmla="*/ 355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2" h="517">
                  <a:moveTo>
                    <a:pt x="690" y="144"/>
                  </a:moveTo>
                  <a:cubicBezTo>
                    <a:pt x="358" y="1"/>
                    <a:pt x="358" y="1"/>
                    <a:pt x="358" y="1"/>
                  </a:cubicBezTo>
                  <a:cubicBezTo>
                    <a:pt x="356" y="0"/>
                    <a:pt x="353" y="0"/>
                    <a:pt x="351" y="0"/>
                  </a:cubicBezTo>
                  <a:cubicBezTo>
                    <a:pt x="349" y="0"/>
                    <a:pt x="347" y="0"/>
                    <a:pt x="345" y="1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5" y="147"/>
                    <a:pt x="0" y="155"/>
                    <a:pt x="0" y="164"/>
                  </a:cubicBezTo>
                  <a:cubicBezTo>
                    <a:pt x="0" y="172"/>
                    <a:pt x="5" y="180"/>
                    <a:pt x="12" y="183"/>
                  </a:cubicBezTo>
                  <a:cubicBezTo>
                    <a:pt x="345" y="326"/>
                    <a:pt x="345" y="326"/>
                    <a:pt x="345" y="326"/>
                  </a:cubicBezTo>
                  <a:cubicBezTo>
                    <a:pt x="349" y="328"/>
                    <a:pt x="354" y="328"/>
                    <a:pt x="358" y="326"/>
                  </a:cubicBezTo>
                  <a:cubicBezTo>
                    <a:pt x="616" y="215"/>
                    <a:pt x="616" y="215"/>
                    <a:pt x="616" y="215"/>
                  </a:cubicBezTo>
                  <a:cubicBezTo>
                    <a:pt x="616" y="329"/>
                    <a:pt x="616" y="329"/>
                    <a:pt x="616" y="329"/>
                  </a:cubicBezTo>
                  <a:cubicBezTo>
                    <a:pt x="602" y="336"/>
                    <a:pt x="593" y="352"/>
                    <a:pt x="593" y="370"/>
                  </a:cubicBezTo>
                  <a:cubicBezTo>
                    <a:pt x="593" y="389"/>
                    <a:pt x="602" y="405"/>
                    <a:pt x="616" y="412"/>
                  </a:cubicBezTo>
                  <a:cubicBezTo>
                    <a:pt x="616" y="452"/>
                    <a:pt x="616" y="452"/>
                    <a:pt x="616" y="452"/>
                  </a:cubicBezTo>
                  <a:cubicBezTo>
                    <a:pt x="650" y="452"/>
                    <a:pt x="650" y="452"/>
                    <a:pt x="650" y="452"/>
                  </a:cubicBezTo>
                  <a:cubicBezTo>
                    <a:pt x="650" y="412"/>
                    <a:pt x="650" y="412"/>
                    <a:pt x="650" y="412"/>
                  </a:cubicBezTo>
                  <a:cubicBezTo>
                    <a:pt x="664" y="405"/>
                    <a:pt x="674" y="389"/>
                    <a:pt x="674" y="370"/>
                  </a:cubicBezTo>
                  <a:cubicBezTo>
                    <a:pt x="674" y="352"/>
                    <a:pt x="664" y="336"/>
                    <a:pt x="650" y="329"/>
                  </a:cubicBezTo>
                  <a:cubicBezTo>
                    <a:pt x="650" y="200"/>
                    <a:pt x="650" y="200"/>
                    <a:pt x="650" y="200"/>
                  </a:cubicBezTo>
                  <a:cubicBezTo>
                    <a:pt x="690" y="183"/>
                    <a:pt x="690" y="183"/>
                    <a:pt x="690" y="183"/>
                  </a:cubicBezTo>
                  <a:cubicBezTo>
                    <a:pt x="697" y="180"/>
                    <a:pt x="702" y="172"/>
                    <a:pt x="702" y="164"/>
                  </a:cubicBezTo>
                  <a:cubicBezTo>
                    <a:pt x="702" y="155"/>
                    <a:pt x="697" y="147"/>
                    <a:pt x="690" y="144"/>
                  </a:cubicBezTo>
                  <a:close/>
                  <a:moveTo>
                    <a:pt x="351" y="355"/>
                  </a:moveTo>
                  <a:cubicBezTo>
                    <a:pt x="346" y="355"/>
                    <a:pt x="341" y="354"/>
                    <a:pt x="336" y="352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29" y="386"/>
                    <a:pt x="129" y="386"/>
                    <a:pt x="129" y="386"/>
                  </a:cubicBezTo>
                  <a:cubicBezTo>
                    <a:pt x="129" y="487"/>
                    <a:pt x="280" y="517"/>
                    <a:pt x="327" y="517"/>
                  </a:cubicBezTo>
                  <a:cubicBezTo>
                    <a:pt x="375" y="517"/>
                    <a:pt x="375" y="517"/>
                    <a:pt x="375" y="517"/>
                  </a:cubicBezTo>
                  <a:cubicBezTo>
                    <a:pt x="410" y="517"/>
                    <a:pt x="574" y="487"/>
                    <a:pt x="574" y="386"/>
                  </a:cubicBezTo>
                  <a:cubicBezTo>
                    <a:pt x="574" y="262"/>
                    <a:pt x="574" y="262"/>
                    <a:pt x="574" y="262"/>
                  </a:cubicBezTo>
                  <a:cubicBezTo>
                    <a:pt x="366" y="352"/>
                    <a:pt x="366" y="352"/>
                    <a:pt x="366" y="352"/>
                  </a:cubicBezTo>
                  <a:cubicBezTo>
                    <a:pt x="361" y="354"/>
                    <a:pt x="356" y="355"/>
                    <a:pt x="351" y="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1311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08061" y="178404"/>
            <a:ext cx="34963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2800" b="1" kern="100">
                <a:solidFill>
                  <a:schemeClr val="bg1"/>
                </a:solidFill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Network Architecture</a:t>
            </a:r>
            <a:endParaRPr lang="en-US" altLang="en-US" sz="2800" b="1" kern="100">
              <a:solidFill>
                <a:schemeClr val="bg1"/>
              </a:solidFill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3345" y="1312545"/>
            <a:ext cx="9119235" cy="3384550"/>
          </a:xfrm>
          <a:prstGeom prst="rect">
            <a:avLst/>
          </a:prstGeom>
        </p:spPr>
        <p:txBody>
          <a:bodyPr>
            <a:noAutofit/>
          </a:bodyPr>
          <a:p>
            <a:pPr indent="0">
              <a:buFont typeface="Arial" panose="020B0604020202020204"/>
              <a:buNone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3" descr="C:\Users\Admin\OneDrive\Desktop\KartvyaPath-DITISS.jp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095"/>
            <a:ext cx="9144000" cy="387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1311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08061" y="178404"/>
            <a:ext cx="50476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2800" b="1" kern="100">
                <a:solidFill>
                  <a:schemeClr val="bg1"/>
                </a:solidFill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Network Architecture Overview</a:t>
            </a:r>
            <a:endParaRPr lang="en-US" altLang="en-US" sz="2800" b="1" kern="100">
              <a:solidFill>
                <a:schemeClr val="bg1"/>
              </a:solidFill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3345" y="1312545"/>
            <a:ext cx="9119235" cy="3830320"/>
          </a:xfrm>
          <a:prstGeom prst="rect">
            <a:avLst/>
          </a:prstGeom>
        </p:spPr>
        <p:txBody>
          <a:bodyPr>
            <a:noAutofit/>
          </a:bodyPr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ts val="800"/>
              </a:spcAft>
            </a:pP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The project infrastructure was designed using a DMZ-based layered architecture to separate public-facing services from the internal private network. The key components included:</a:t>
            </a:r>
            <a:endParaRPr lang="en-IN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Clients (Internet-facing)</a:t>
            </a:r>
            <a:endParaRPr lang="en-IN" b="1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pfSense Firewall</a:t>
            </a: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 – controls incoming/outgoing traffic to the DMZ.</a:t>
            </a:r>
            <a:endParaRPr lang="en-IN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DMZ Zone</a:t>
            </a: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 – contains: Web Server (Apache2 + Flask App + Snort) and Mail Server (Postfix + Dovecot + Roundcube)</a:t>
            </a:r>
            <a:endParaRPr lang="en-IN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iptables Firewall</a:t>
            </a: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 – secures access to the private network.</a:t>
            </a:r>
            <a:endParaRPr lang="en-IN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Private Network</a:t>
            </a: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 – hosts Database Server (MySQL).</a:t>
            </a:r>
            <a:endParaRPr lang="en-IN">
              <a:latin typeface="Times New Roman" panose="02020603050405020304"/>
              <a:ea typeface="Times New Roman" panose="02020603050405020304"/>
            </a:endParaRPr>
          </a:p>
          <a:p>
            <a:pPr marL="0" indent="0"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  <a:tabLst>
                <a:tab pos="457200" algn="l"/>
              </a:tabLst>
            </a:pPr>
            <a:r>
              <a:rPr lang="en-IN" b="1">
                <a:latin typeface="Times New Roman" panose="02020603050405020304"/>
                <a:ea typeface="Times New Roman" panose="02020603050405020304"/>
                <a:sym typeface="+mn-ea"/>
              </a:rPr>
              <a:t>Nagios Server</a:t>
            </a:r>
            <a:r>
              <a:rPr lang="en-IN">
                <a:latin typeface="Times New Roman" panose="02020603050405020304"/>
                <a:ea typeface="Times New Roman" panose="02020603050405020304"/>
                <a:sym typeface="+mn-ea"/>
              </a:rPr>
              <a:t> – monitors all critical servers and services.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9144000" cy="1311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08061" y="178404"/>
            <a:ext cx="283210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2800" b="1" kern="100">
                <a:solidFill>
                  <a:schemeClr val="bg1"/>
                </a:solidFill>
                <a:latin typeface="Times New Roman" panose="02020603050405020304" charset="0"/>
                <a:ea typeface="Open Sans" panose="020B0606030504020204" charset="0"/>
                <a:cs typeface="Times New Roman" panose="02020603050405020304" charset="0"/>
              </a:rPr>
              <a:t>Project Objective</a:t>
            </a:r>
            <a:endParaRPr lang="en-US" altLang="en-US" sz="2800" b="1" kern="100">
              <a:solidFill>
                <a:schemeClr val="bg1"/>
              </a:solidFill>
              <a:latin typeface="Times New Roman" panose="02020603050405020304" charset="0"/>
              <a:ea typeface="Open Sans" panose="020B06060305040202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3345" y="1312545"/>
            <a:ext cx="9119235" cy="338455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Deploy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ed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3 servers: Web, Database, Mail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Flask-based web application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Setup mail server with webmail access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Monitor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ed the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servers and services using Nagios XI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Implement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ed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 intrusion detection using Snort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Harden servers with fail2ban, iptables, pfSense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1"/>
          <p:cNvSpPr/>
          <p:nvPr/>
        </p:nvSpPr>
        <p:spPr>
          <a:xfrm>
            <a:off x="0" y="-10795"/>
            <a:ext cx="9144000" cy="127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Tools &amp; Technologies Used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1264920"/>
            <a:ext cx="9066530" cy="3878580"/>
          </a:xfrm>
          <a:prstGeom prst="rect">
            <a:avLst/>
          </a:prstGeom>
        </p:spPr>
        <p:txBody>
          <a:bodyPr>
            <a:noAutofit/>
          </a:bodyPr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OS: </a:t>
            </a: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Debian 12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Web: Flask, Apache2/Nginx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Database: MySQL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Mail: Postfix, Dovecot, Webmail (Roundcube)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Monitoring: Nagios XI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IDS: Snort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/>
              <a:buChar char="•"/>
            </a:pP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Firewall &amp; Security: pfSense, fail2ban, iptables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0795"/>
            <a:ext cx="9144000" cy="127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2800">
                <a:latin typeface="Times New Roman" panose="02020603050405020304" charset="0"/>
                <a:cs typeface="Times New Roman" panose="02020603050405020304" charset="0"/>
              </a:rPr>
              <a:t>Web &amp; Database Server Setup</a:t>
            </a:r>
            <a:endParaRPr lang="en-US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0" y="1264920"/>
            <a:ext cx="9144000" cy="3878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nstalled MySQL on DB server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 and setup the Flask App on Web server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Created database 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Cloned Flask app: https://github.com/sunbeam-ditiss/KartvyaPath-Project.git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Configured web server to connect to database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Verified application on http://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192.168.80.166</a:t>
            </a:r>
            <a:r>
              <a:rPr lang="en-US" altLang="en-US">
                <a:latin typeface="Times New Roman" panose="02020603050405020304" charset="0"/>
                <a:cs typeface="Times New Roman" panose="02020603050405020304" charset="0"/>
              </a:rPr>
              <a:t>:5000</a:t>
            </a:r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216535" y="170815"/>
            <a:ext cx="8836660" cy="4741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7470" y="220345"/>
            <a:ext cx="8991600" cy="47898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c733616-6340-4497-9593-42f2bdf4ffc4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2经典蓝配色方案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0F4C82"/>
      </a:accent1>
      <a:accent2>
        <a:srgbClr val="B3C6D5"/>
      </a:accent2>
      <a:accent3>
        <a:srgbClr val="F7B793"/>
      </a:accent3>
      <a:accent4>
        <a:srgbClr val="F4DBB2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3585</Words>
  <Application>WPS Presentation</Application>
  <PresentationFormat>全屏显示(16:9)</PresentationFormat>
  <Paragraphs>167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SimSun</vt:lpstr>
      <vt:lpstr>Wingdings</vt:lpstr>
      <vt:lpstr>Open Sans</vt:lpstr>
      <vt:lpstr>Segoe Print</vt:lpstr>
      <vt:lpstr>Times New Roman</vt:lpstr>
      <vt:lpstr>Open Sans Light</vt:lpstr>
      <vt:lpstr>Arial</vt:lpstr>
      <vt:lpstr>Times New Roman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哒哒 熊猫</dc:creator>
  <cp:lastModifiedBy>komal vede</cp:lastModifiedBy>
  <cp:revision>209</cp:revision>
  <dcterms:created xsi:type="dcterms:W3CDTF">2020-01-28T04:26:00Z</dcterms:created>
  <dcterms:modified xsi:type="dcterms:W3CDTF">2025-10-06T13:59:29Z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D7AEFEEB6566407DA2A116444DABB13D_13</vt:lpwstr>
  </property>
</Properties>
</file>